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20"/>
  </p:notesMasterIdLst>
  <p:sldIdLst>
    <p:sldId id="772" r:id="rId3"/>
    <p:sldId id="951" r:id="rId4"/>
    <p:sldId id="952" r:id="rId5"/>
    <p:sldId id="773" r:id="rId6"/>
    <p:sldId id="902" r:id="rId7"/>
    <p:sldId id="953" r:id="rId8"/>
    <p:sldId id="934" r:id="rId9"/>
    <p:sldId id="940" r:id="rId10"/>
    <p:sldId id="935" r:id="rId11"/>
    <p:sldId id="954" r:id="rId12"/>
    <p:sldId id="937" r:id="rId13"/>
    <p:sldId id="956" r:id="rId14"/>
    <p:sldId id="941" r:id="rId15"/>
    <p:sldId id="938" r:id="rId16"/>
    <p:sldId id="957" r:id="rId17"/>
    <p:sldId id="939" r:id="rId18"/>
    <p:sldId id="822" r:id="rId19"/>
  </p:sldIdLst>
  <p:sldSz cx="12192000" cy="6858000"/>
  <p:notesSz cx="6858000" cy="9144000"/>
  <p:embeddedFontLst>
    <p:embeddedFont>
      <p:font typeface="等线" panose="02010600030101010101" pitchFamily="2" charset="-122"/>
      <p:regular r:id="rId21"/>
      <p:bold r:id="rId22"/>
    </p:embeddedFont>
    <p:embeddedFont>
      <p:font typeface="PMingLiU" panose="02010600030101010101" charset="-120"/>
      <p:regular r:id="rId23"/>
    </p:embeddedFont>
    <p:embeddedFont>
      <p:font typeface="华文楷体" panose="02010600040101010101" pitchFamily="2" charset="-122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等线 Light" panose="02010600030101010101" pitchFamily="2" charset="-122"/>
      <p:regular r:id="rId31"/>
    </p:embeddedFont>
    <p:embeddedFont>
      <p:font typeface="微软雅黑" panose="020B0503020204020204" pitchFamily="34" charset="-122"/>
      <p:regular r:id="rId32"/>
      <p:bold r:id="rId33"/>
    </p:embeddedFont>
  </p:embeddedFontLst>
  <p:custDataLst>
    <p:tags r:id="rId3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F5FF"/>
    <a:srgbClr val="F2F2F2"/>
    <a:srgbClr val="49B57A"/>
    <a:srgbClr val="315798"/>
    <a:srgbClr val="EDF4FB"/>
    <a:srgbClr val="E00000"/>
    <a:srgbClr val="023179"/>
    <a:srgbClr val="EF0000"/>
    <a:srgbClr val="415CC4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39" autoAdjust="0"/>
    <p:restoredTop sz="95214" autoAdjust="0"/>
  </p:normalViewPr>
  <p:slideViewPr>
    <p:cSldViewPr snapToGrid="0">
      <p:cViewPr varScale="1">
        <p:scale>
          <a:sx n="89" d="100"/>
          <a:sy n="89" d="100"/>
        </p:scale>
        <p:origin x="2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9" Type="http://schemas.openxmlformats.org/officeDocument/2006/relationships/tableStyles" Target="tableStyles.xml"/><Relationship Id="rId21" Type="http://schemas.openxmlformats.org/officeDocument/2006/relationships/font" Target="fonts/font1.fntdata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commentAuthors" Target="commentAuthor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C092CF-13FC-4F39-B2F1-A0C0A03E93B0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D4400-E47B-4FF0-96C4-F8D0D1616D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7B00E-CB1F-49A2-A75B-4E615691AFBF}" type="datetimeFigureOut">
              <a:rPr lang="zh-CN" altLang="en-US" smtClean="0"/>
              <a:t>2022/11/10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Slide Number Placeholder 5"/>
          <p:cNvSpPr txBox="1"/>
          <p:nvPr userDrawn="1"/>
        </p:nvSpPr>
        <p:spPr>
          <a:xfrm>
            <a:off x="11524848" y="6449865"/>
            <a:ext cx="537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95E90E6-C9D2-4966-84BA-F2C60AEE22A8}" type="slidenum">
              <a:rPr lang="zh-CN" altLang="en-US" sz="1200" smtClean="0"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4794250" y="6184900"/>
            <a:ext cx="2604135" cy="4025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endParaRPr lang="zh-CN" altLang="en-US" b="1" dirty="0">
              <a:solidFill>
                <a:srgbClr val="00206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67005" y="185506"/>
            <a:ext cx="11792585" cy="730877"/>
            <a:chOff x="263" y="292"/>
            <a:chExt cx="18571" cy="1165"/>
          </a:xfrm>
        </p:grpSpPr>
        <p:grpSp>
          <p:nvGrpSpPr>
            <p:cNvPr id="7" name="组合 6"/>
            <p:cNvGrpSpPr/>
            <p:nvPr/>
          </p:nvGrpSpPr>
          <p:grpSpPr>
            <a:xfrm>
              <a:off x="12844" y="292"/>
              <a:ext cx="5990" cy="1165"/>
              <a:chOff x="12493" y="344"/>
              <a:chExt cx="5990" cy="1165"/>
            </a:xfrm>
          </p:grpSpPr>
          <p:pic>
            <p:nvPicPr>
              <p:cNvPr id="2" name="图片 1" descr="130院庆logo-png-01"/>
              <p:cNvPicPr>
                <a:picLocks noChangeAspect="1"/>
              </p:cNvPicPr>
              <p:nvPr/>
            </p:nvPicPr>
            <p:blipFill>
              <a:blip r:embed="rId3"/>
              <a:srcRect l="16830" t="18029" r="16984" b="37702"/>
              <a:stretch>
                <a:fillRect/>
              </a:stretch>
            </p:blipFill>
            <p:spPr>
              <a:xfrm>
                <a:off x="17331" y="344"/>
                <a:ext cx="1152" cy="1165"/>
              </a:xfrm>
              <a:prstGeom prst="rect">
                <a:avLst/>
              </a:prstGeom>
            </p:spPr>
          </p:pic>
          <p:sp>
            <p:nvSpPr>
              <p:cNvPr id="4" name="矩形 3"/>
              <p:cNvSpPr/>
              <p:nvPr/>
            </p:nvSpPr>
            <p:spPr>
              <a:xfrm>
                <a:off x="12493" y="685"/>
                <a:ext cx="4681" cy="4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/>
                <a:r>
                  <a:rPr 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厚德</a:t>
                </a:r>
                <a:r>
                  <a:rPr lang="en-US" alt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  </a:t>
                </a:r>
                <a:r>
                  <a:rPr 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精业</a:t>
                </a:r>
                <a:r>
                  <a:rPr lang="en-US" alt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  </a:t>
                </a:r>
                <a:r>
                  <a:rPr lang="zh-CN" altLang="en-US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求实</a:t>
                </a:r>
                <a:r>
                  <a:rPr lang="en-US" alt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  </a:t>
                </a:r>
                <a:r>
                  <a:rPr lang="zh-CN" altLang="en-US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创新</a:t>
                </a:r>
              </a:p>
            </p:txBody>
          </p:sp>
        </p:grpSp>
        <p:pic>
          <p:nvPicPr>
            <p:cNvPr id="5" name="图片 4" descr="院庆LOGO图形与文字组合标准PNG"/>
            <p:cNvPicPr>
              <a:picLocks noChangeAspect="1"/>
            </p:cNvPicPr>
            <p:nvPr/>
          </p:nvPicPr>
          <p:blipFill>
            <a:blip r:embed="rId4"/>
            <a:srcRect l="27324" t="11102" r="27088" b="77917"/>
            <a:stretch>
              <a:fillRect/>
            </a:stretch>
          </p:blipFill>
          <p:spPr>
            <a:xfrm>
              <a:off x="263" y="384"/>
              <a:ext cx="2650" cy="903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0" y="1526540"/>
            <a:ext cx="12192000" cy="5365115"/>
            <a:chOff x="0" y="2404"/>
            <a:chExt cx="19200" cy="8449"/>
          </a:xfrm>
        </p:grpSpPr>
        <p:grpSp>
          <p:nvGrpSpPr>
            <p:cNvPr id="11" name="组合 10"/>
            <p:cNvGrpSpPr/>
            <p:nvPr/>
          </p:nvGrpSpPr>
          <p:grpSpPr>
            <a:xfrm>
              <a:off x="0" y="2404"/>
              <a:ext cx="19200" cy="6804"/>
              <a:chOff x="0" y="2494"/>
              <a:chExt cx="19200" cy="6804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4972" y="5982"/>
                <a:ext cx="10466" cy="3316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项目负责人：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***</a:t>
                </a:r>
                <a:b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基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金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来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源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：国家自然科学基金委（例）</a:t>
                </a:r>
              </a:p>
              <a:p>
                <a:pPr algn="l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立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项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号：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华文楷体" panose="02010600040101010101" charset="-122"/>
                    <a:ea typeface="华文楷体" panose="02010600040101010101" charset="-122"/>
                    <a:cs typeface="华文楷体" panose="02010600040101010101" charset="-122"/>
                    <a:sym typeface="+mn-ea"/>
                  </a:rPr>
                  <a:t>82273297（例）</a:t>
                </a:r>
                <a:endPara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endParaRPr>
              </a:p>
              <a:p>
                <a:pPr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b="1" spc="12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课题执行期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*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*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月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--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*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年</a:t>
                </a:r>
                <a:r>
                  <a:rPr lang="en-US" altLang="zh-CN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*</a:t>
                </a:r>
                <a:r>
                  <a:rPr lang="zh-CN" altLang="en-US" sz="2400" b="1" spc="300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月</a:t>
                </a:r>
                <a:endPara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endPara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" name="组合 2"/>
              <p:cNvGrpSpPr/>
              <p:nvPr/>
            </p:nvGrpSpPr>
            <p:grpSpPr>
              <a:xfrm>
                <a:off x="0" y="2494"/>
                <a:ext cx="19200" cy="3089"/>
                <a:chOff x="0" y="2926"/>
                <a:chExt cx="19200" cy="3089"/>
              </a:xfrm>
            </p:grpSpPr>
            <p:sp>
              <p:nvSpPr>
                <p:cNvPr id="12" name="矩形: 圆角 11"/>
                <p:cNvSpPr/>
                <p:nvPr/>
              </p:nvSpPr>
              <p:spPr>
                <a:xfrm>
                  <a:off x="0" y="3045"/>
                  <a:ext cx="19200" cy="2970"/>
                </a:xfrm>
                <a:prstGeom prst="roundRect">
                  <a:avLst>
                    <a:gd name="adj" fmla="val 0"/>
                  </a:avLst>
                </a:prstGeom>
                <a:gradFill flip="none" rotWithShape="1">
                  <a:gsLst>
                    <a:gs pos="100000">
                      <a:schemeClr val="accent1">
                        <a:lumMod val="75000"/>
                      </a:schemeClr>
                    </a:gs>
                    <a:gs pos="86000">
                      <a:srgbClr val="002060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等线" panose="02010600030101010101" charset="-122"/>
                    <a:ea typeface="等线" panose="02010600030101010101" charset="-122"/>
                  </a:endParaRPr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765" y="4501"/>
                  <a:ext cx="17670" cy="1113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400">
                    <a:defRPr/>
                  </a:pPr>
                  <a:r>
                    <a:rPr lang="zh-CN" altLang="en-US" sz="4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（项目名称）</a:t>
                  </a:r>
                  <a:r>
                    <a:rPr lang="en-US" altLang="zh-CN" sz="4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*****</a:t>
                  </a:r>
                  <a:r>
                    <a:rPr lang="zh-CN" altLang="en-US" sz="4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机制研究（例）</a:t>
                  </a:r>
                  <a:endParaRPr lang="zh-CN" altLang="en-US" sz="4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3" name="矩形 32"/>
                <p:cNvSpPr/>
                <p:nvPr/>
              </p:nvSpPr>
              <p:spPr>
                <a:xfrm>
                  <a:off x="6133" y="3923"/>
                  <a:ext cx="6934" cy="58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课题级别：国家级</a:t>
                  </a:r>
                  <a:r>
                    <a:rPr lang="en-US" altLang="zh-CN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/</a:t>
                  </a:r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省部级</a:t>
                  </a:r>
                  <a:r>
                    <a:rPr lang="en-US" altLang="zh-CN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/</a:t>
                  </a:r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厅局级</a:t>
                  </a:r>
                  <a:r>
                    <a:rPr lang="zh-CN" altLang="en-US" sz="120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（选其一）</a:t>
                  </a:r>
                </a:p>
              </p:txBody>
            </p:sp>
            <p:sp>
              <p:nvSpPr>
                <p:cNvPr id="36" name="矩形: 圆顶角 35"/>
                <p:cNvSpPr/>
                <p:nvPr/>
              </p:nvSpPr>
              <p:spPr>
                <a:xfrm>
                  <a:off x="4950" y="2926"/>
                  <a:ext cx="9300" cy="722"/>
                </a:xfrm>
                <a:prstGeom prst="round2SameRect">
                  <a:avLst>
                    <a:gd name="adj1" fmla="val 20045"/>
                    <a:gd name="adj2" fmla="val 9686"/>
                  </a:avLst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4972" y="2996"/>
                  <a:ext cx="9277" cy="62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2000" b="1" dirty="0">
                      <a:gradFill>
                        <a:gsLst>
                          <a:gs pos="0">
                            <a:srgbClr val="012D86"/>
                          </a:gs>
                          <a:gs pos="100000">
                            <a:srgbClr val="0E2557"/>
                          </a:gs>
                        </a:gsLst>
                        <a:lin scaled="0"/>
                      </a:gra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2022</a:t>
                  </a:r>
                  <a:r>
                    <a:rPr lang="zh-CN" altLang="en-US" sz="2000" b="1" dirty="0">
                      <a:gradFill>
                        <a:gsLst>
                          <a:gs pos="0">
                            <a:srgbClr val="012D86"/>
                          </a:gs>
                          <a:gs pos="100000">
                            <a:srgbClr val="0E2557"/>
                          </a:gs>
                        </a:gsLst>
                        <a:lin scaled="0"/>
                      </a:gra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年度四川大学华西医院纵向项目学术检查</a:t>
                  </a:r>
                </a:p>
              </p:txBody>
            </p:sp>
            <p:grpSp>
              <p:nvGrpSpPr>
                <p:cNvPr id="8" name="组合 7"/>
                <p:cNvGrpSpPr/>
                <p:nvPr/>
              </p:nvGrpSpPr>
              <p:grpSpPr>
                <a:xfrm>
                  <a:off x="4972" y="4214"/>
                  <a:ext cx="9257" cy="0"/>
                  <a:chOff x="1619250" y="2371725"/>
                  <a:chExt cx="5878033" cy="0"/>
                </a:xfrm>
              </p:grpSpPr>
              <p:cxnSp>
                <p:nvCxnSpPr>
                  <p:cNvPr id="6" name="直接连接符 5"/>
                  <p:cNvCxnSpPr/>
                  <p:nvPr/>
                </p:nvCxnSpPr>
                <p:spPr>
                  <a:xfrm>
                    <a:off x="6573358" y="2371725"/>
                    <a:ext cx="923925" cy="0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39"/>
                  <p:cNvCxnSpPr/>
                  <p:nvPr/>
                </p:nvCxnSpPr>
                <p:spPr>
                  <a:xfrm flipH="1">
                    <a:off x="1619250" y="2371725"/>
                    <a:ext cx="923925" cy="0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10" name="文本框 9"/>
            <p:cNvSpPr txBox="1"/>
            <p:nvPr/>
          </p:nvSpPr>
          <p:spPr>
            <a:xfrm>
              <a:off x="7213" y="9441"/>
              <a:ext cx="4844" cy="141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〈</a:t>
              </a:r>
              <a:r>
                <a:rPr lang="zh-CN" altLang="en-US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科技部</a:t>
              </a:r>
              <a:r>
                <a:rPr lang="en-US" altLang="zh-CN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 </a:t>
              </a:r>
              <a:r>
                <a:rPr lang="zh-CN" altLang="en-US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计划科</a:t>
              </a:r>
              <a:r>
                <a:rPr lang="en-US" altLang="zh-CN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 </a:t>
              </a:r>
              <a:r>
                <a:rPr lang="zh-CN" altLang="en-US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制</a:t>
              </a:r>
              <a:r>
                <a:rPr lang="zh-CN" altLang="en-US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〉</a:t>
              </a:r>
            </a:p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2022年12月</a:t>
              </a:r>
              <a:endParaRPr lang="zh-CN" altLang="en-US" b="1" dirty="0">
                <a:solidFill>
                  <a:srgbClr val="00206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09539"/>
            <a:ext cx="2240424" cy="460375"/>
            <a:chOff x="1524009" y="209539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9539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1.1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年度计划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" name="图片 4" descr="院庆LOGO图形与文字组合标准PNG"/>
          <p:cNvPicPr>
            <a:picLocks noChangeAspect="1"/>
          </p:cNvPicPr>
          <p:nvPr/>
        </p:nvPicPr>
        <p:blipFill>
          <a:blip r:embed="rId3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请列出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任务合同书中的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年度计划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；</a:t>
            </a:r>
            <a:endParaRPr lang="zh-CN" sz="2400" spc="5" dirty="0">
              <a:latin typeface="华文楷体" panose="02010600040101010101" charset="-122"/>
              <a:ea typeface="华文楷体" panose="02010600040101010101" charset="-122"/>
              <a:cs typeface="PMingLiU" panose="02020500000000000000" charset="-120"/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2240424" cy="460375"/>
            <a:chOff x="1524009" y="201284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1.2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考核指标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院庆LOGO图形与文字组合标准PNG"/>
          <p:cNvPicPr>
            <a:picLocks noChangeAspect="1"/>
          </p:cNvPicPr>
          <p:nvPr/>
        </p:nvPicPr>
        <p:blipFill>
          <a:blip r:embed="rId3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请简要介绍任务合同书中的考核指标；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2240424" cy="460375"/>
            <a:chOff x="1524009" y="201284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2.1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研究进展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院庆LOGO图形与文字组合标准PNG"/>
          <p:cNvPicPr>
            <a:picLocks noChangeAspect="1"/>
          </p:cNvPicPr>
          <p:nvPr/>
        </p:nvPicPr>
        <p:blipFill>
          <a:blip r:embed="rId3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一部分请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阐述任务内容上的工作进展；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2240424" cy="460375"/>
            <a:chOff x="1524009" y="201284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2.1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研究进展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院庆LOGO图形与文字组合标准PNG"/>
          <p:cNvPicPr>
            <a:picLocks noChangeAspect="1"/>
          </p:cNvPicPr>
          <p:nvPr/>
        </p:nvPicPr>
        <p:blipFill>
          <a:blip r:embed="rId3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另一部分请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以列表形式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展示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文章、专利、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科技成果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奖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项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等的科研成果情况；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2240424" cy="460375"/>
            <a:chOff x="1524009" y="201284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2.2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原始记录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院庆LOGO图形与文字组合标准PNG"/>
          <p:cNvPicPr>
            <a:picLocks noChangeAspect="1"/>
          </p:cNvPicPr>
          <p:nvPr/>
        </p:nvPicPr>
        <p:blipFill>
          <a:blip r:embed="rId3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请以图表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、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表格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等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形式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展示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原始科研记录的部分内容或前期研究的数据；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3764424" cy="460375"/>
            <a:chOff x="1524009" y="201284"/>
            <a:chExt cx="3764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3434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3.1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完成情况的自我评价</a:t>
              </a:r>
              <a:endParaRPr lang="en-US" altLang="zh-CN" sz="2400" b="1" dirty="0">
                <a:gradFill flip="none" rotWithShape="1">
                  <a:gsLst>
                    <a:gs pos="6000">
                      <a:srgbClr val="054B9F"/>
                    </a:gs>
                    <a:gs pos="100000">
                      <a:srgbClr val="002060"/>
                    </a:gs>
                  </a:gsLst>
                  <a:lin ang="108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院庆LOGO图形与文字组合标准PNG"/>
          <p:cNvPicPr>
            <a:picLocks noChangeAspect="1"/>
          </p:cNvPicPr>
          <p:nvPr/>
        </p:nvPicPr>
        <p:blipFill>
          <a:blip r:embed="rId3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对标年度计划及预期目标，简要自我评价项目实施的进度等内容；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3764424" cy="460375"/>
            <a:chOff x="1524009" y="201284"/>
            <a:chExt cx="3764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3434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4.1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经费预算及使用情况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院庆LOGO图形与文字组合标准PNG"/>
          <p:cNvPicPr>
            <a:picLocks noChangeAspect="1"/>
          </p:cNvPicPr>
          <p:nvPr/>
        </p:nvPicPr>
        <p:blipFill>
          <a:blip r:embed="rId4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  <p:graphicFrame>
        <p:nvGraphicFramePr>
          <p:cNvPr id="3" name="object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457200" y="998855"/>
          <a:ext cx="11277600" cy="52616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5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8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6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39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35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9730">
                <a:tc rowSpan="2"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科 目 名 称</a:t>
                      </a:r>
                      <a:endParaRPr lang="zh-CN" altLang="en-US" sz="1800" b="1" spc="12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0404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 w="12700">
                      <a:solidFill>
                        <a:srgbClr val="070000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 w="12700">
                      <a:solidFill>
                        <a:srgbClr val="070000"/>
                      </a:solidFill>
                      <a:prstDash val="solid"/>
                    </a:lnB>
                    <a:solidFill>
                      <a:srgbClr val="9ED2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146685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经费执行情况</a:t>
                      </a:r>
                    </a:p>
                  </a:txBody>
                  <a:tcPr marL="177800" marR="177800" marT="25400" marB="25400" anchor="ctr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29A9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备注</a:t>
                      </a:r>
                    </a:p>
                  </a:txBody>
                  <a:tcPr marL="177800" marR="177800" marT="25400" marB="25400" anchor="ctr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9A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8660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>
                      <a:noFill/>
                    </a:lnL>
                    <a:lnR w="12700">
                      <a:solidFill>
                        <a:srgbClr val="070000"/>
                      </a:solidFill>
                      <a:prstDash val="solid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9ED2D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 w="12700">
                      <a:solidFill>
                        <a:srgbClr val="070000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9ED2D6"/>
                    </a:solidFill>
                  </a:tcPr>
                </a:tc>
                <a:tc>
                  <a:txBody>
                    <a:bodyPr/>
                    <a:lstStyle/>
                    <a:p>
                      <a:pPr marR="146685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课题任务书中的</a:t>
                      </a:r>
                    </a:p>
                    <a:p>
                      <a:pPr marR="146685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预算情况</a:t>
                      </a:r>
                    </a:p>
                  </a:txBody>
                  <a:tcPr marL="177800" marR="177800" marT="25400" marB="25400" anchor="ctr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E29A9A"/>
                    </a:solidFill>
                  </a:tcPr>
                </a:tc>
                <a:tc>
                  <a:txBody>
                    <a:bodyPr/>
                    <a:lstStyle/>
                    <a:p>
                      <a:pPr marR="93345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目</a:t>
                      </a:r>
                      <a:r>
                        <a:rPr lang="zh-CN"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前</a:t>
                      </a:r>
                    </a:p>
                    <a:p>
                      <a:pPr marR="93345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支</a:t>
                      </a: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出情况</a:t>
                      </a:r>
                    </a:p>
                  </a:txBody>
                  <a:tcPr marL="177800" marR="177800" marT="25400" marB="25400" anchor="ctr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E29A9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9ED2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360"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400" b="1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一、直接费用</a:t>
                      </a: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 w="12700">
                      <a:solidFill>
                        <a:srgbClr val="070000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设备费</a:t>
                      </a: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设备费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705">
                <a:tc rowSpan="5"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业务费</a:t>
                      </a: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材料费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12700">
                      <a:solidFill>
                        <a:srgbClr val="07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测试化验加工费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12700">
                      <a:solidFill>
                        <a:srgbClr val="07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燃料动力费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12700">
                      <a:solidFill>
                        <a:srgbClr val="07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</a:rPr>
                        <a:t>差旅费/会议/国际合作与交流费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R="12954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</a:rPr>
                        <a:t>出版／文献／信息传播／知识产权事务费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705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劳务费</a:t>
                      </a: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劳务费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专家咨询费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18515"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1400" b="1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二、间接费用</a:t>
                      </a:r>
                      <a:endParaRPr lang="zh-CN" altLang="en-US"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 w="12700">
                      <a:solidFill>
                        <a:srgbClr val="070000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2954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</a:rPr>
                        <a:t>间接经费中的绩效是否按计划提取</a:t>
                      </a:r>
                      <a:r>
                        <a:rPr lang="zh-CN"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</a:rPr>
                        <a:t>？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4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合 计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4" name="object 5"/>
          <p:cNvSpPr txBox="1"/>
          <p:nvPr/>
        </p:nvSpPr>
        <p:spPr>
          <a:xfrm>
            <a:off x="541655" y="6330315"/>
            <a:ext cx="9598025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l">
              <a:lnSpc>
                <a:spcPts val="1665"/>
              </a:lnSpc>
            </a:pPr>
            <a:r>
              <a:rPr sz="1600" b="1" spc="120">
                <a:solidFill>
                  <a:srgbClr val="404040"/>
                </a:solidFill>
                <a:latin typeface="华文楷体" panose="02010600040101010101" charset="-122"/>
                <a:ea typeface="华文楷体" panose="02010600040101010101" charset="-122"/>
              </a:rPr>
              <a:t>注意：</a:t>
            </a:r>
            <a:r>
              <a:rPr sz="1600" spc="120">
                <a:solidFill>
                  <a:srgbClr val="404040"/>
                </a:solidFill>
                <a:latin typeface="华文楷体" panose="02010600040101010101" charset="-122"/>
                <a:ea typeface="华文楷体" panose="02010600040101010101" charset="-122"/>
              </a:rPr>
              <a:t>涉及经费外拨的课题，需在本部分说明是否及时拨付外单位，及存在的问题。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612120" y="6258560"/>
            <a:ext cx="1329690" cy="4343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sz="1400" spc="120">
                <a:solidFill>
                  <a:srgbClr val="404040"/>
                </a:solidFill>
                <a:latin typeface="华文楷体" panose="02010600040101010101" charset="-122"/>
                <a:ea typeface="华文楷体" panose="02010600040101010101" charset="-122"/>
              </a:rPr>
              <a:t>单位：万元</a:t>
            </a:r>
            <a:endParaRPr lang="zh-CN" altLang="en-US" sz="1400" spc="120">
              <a:solidFill>
                <a:srgbClr val="40404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4678824" cy="460375"/>
            <a:chOff x="1524009" y="201284"/>
            <a:chExt cx="46788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43484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4.2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经费使用过程中存在的问题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院庆LOGO图形与文字组合标准PNG"/>
          <p:cNvPicPr>
            <a:picLocks noChangeAspect="1"/>
          </p:cNvPicPr>
          <p:nvPr/>
        </p:nvPicPr>
        <p:blipFill>
          <a:blip r:embed="rId3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3459624" cy="460375"/>
            <a:chOff x="1524009" y="201284"/>
            <a:chExt cx="34596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31292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5.1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存在的问题及建议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院庆LOGO图形与文字组合标准PNG"/>
          <p:cNvPicPr>
            <a:picLocks noChangeAspect="1"/>
          </p:cNvPicPr>
          <p:nvPr/>
        </p:nvPicPr>
        <p:blipFill>
          <a:blip r:embed="rId3"/>
          <a:srcRect l="27324" t="11102" r="27088" b="77917"/>
          <a:stretch>
            <a:fillRect/>
          </a:stretch>
        </p:blipFill>
        <p:spPr>
          <a:xfrm>
            <a:off x="10139680" y="183515"/>
            <a:ext cx="1682750" cy="5664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0395" y="1312545"/>
            <a:ext cx="1127188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5080">
              <a:lnSpc>
                <a:spcPct val="120000"/>
              </a:lnSpc>
            </a:pPr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1、课题进展过程中存在的问题；2、相关建议；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67005" y="185506"/>
            <a:ext cx="11792585" cy="730877"/>
            <a:chOff x="263" y="292"/>
            <a:chExt cx="18571" cy="1165"/>
          </a:xfrm>
        </p:grpSpPr>
        <p:grpSp>
          <p:nvGrpSpPr>
            <p:cNvPr id="7" name="组合 6"/>
            <p:cNvGrpSpPr/>
            <p:nvPr/>
          </p:nvGrpSpPr>
          <p:grpSpPr>
            <a:xfrm>
              <a:off x="12844" y="292"/>
              <a:ext cx="5990" cy="1165"/>
              <a:chOff x="12493" y="344"/>
              <a:chExt cx="5990" cy="1165"/>
            </a:xfrm>
          </p:grpSpPr>
          <p:pic>
            <p:nvPicPr>
              <p:cNvPr id="2" name="图片 1" descr="130院庆logo-png-01"/>
              <p:cNvPicPr>
                <a:picLocks noChangeAspect="1"/>
              </p:cNvPicPr>
              <p:nvPr/>
            </p:nvPicPr>
            <p:blipFill>
              <a:blip r:embed="rId3"/>
              <a:srcRect l="16830" t="18029" r="16984" b="37702"/>
              <a:stretch>
                <a:fillRect/>
              </a:stretch>
            </p:blipFill>
            <p:spPr>
              <a:xfrm>
                <a:off x="17331" y="344"/>
                <a:ext cx="1152" cy="1165"/>
              </a:xfrm>
              <a:prstGeom prst="rect">
                <a:avLst/>
              </a:prstGeom>
            </p:spPr>
          </p:pic>
          <p:sp>
            <p:nvSpPr>
              <p:cNvPr id="4" name="矩形 3"/>
              <p:cNvSpPr/>
              <p:nvPr/>
            </p:nvSpPr>
            <p:spPr>
              <a:xfrm>
                <a:off x="12493" y="685"/>
                <a:ext cx="4681" cy="4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/>
                <a:r>
                  <a:rPr 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厚德</a:t>
                </a:r>
                <a:r>
                  <a:rPr lang="en-US" alt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  </a:t>
                </a:r>
                <a:r>
                  <a:rPr 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精业</a:t>
                </a:r>
                <a:r>
                  <a:rPr lang="en-US" alt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  </a:t>
                </a:r>
                <a:r>
                  <a:rPr lang="zh-CN" altLang="en-US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求实</a:t>
                </a:r>
                <a:r>
                  <a:rPr lang="en-US" altLang="zh-CN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  </a:t>
                </a:r>
                <a:r>
                  <a:rPr lang="zh-CN" altLang="en-US" sz="1400" b="1">
                    <a:solidFill>
                      <a:srgbClr val="C00000"/>
                    </a:solidFill>
                    <a:latin typeface="+mj-ea"/>
                    <a:ea typeface="+mj-ea"/>
                    <a:cs typeface="+mj-ea"/>
                  </a:rPr>
                  <a:t>创新</a:t>
                </a:r>
              </a:p>
            </p:txBody>
          </p:sp>
        </p:grpSp>
        <p:pic>
          <p:nvPicPr>
            <p:cNvPr id="5" name="图片 4" descr="院庆LOGO图形与文字组合标准PNG"/>
            <p:cNvPicPr>
              <a:picLocks noChangeAspect="1"/>
            </p:cNvPicPr>
            <p:nvPr/>
          </p:nvPicPr>
          <p:blipFill>
            <a:blip r:embed="rId4"/>
            <a:srcRect l="27324" t="11102" r="27088" b="77917"/>
            <a:stretch>
              <a:fillRect/>
            </a:stretch>
          </p:blipFill>
          <p:spPr>
            <a:xfrm>
              <a:off x="263" y="384"/>
              <a:ext cx="2650" cy="903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0" y="1692910"/>
            <a:ext cx="12192000" cy="4756785"/>
            <a:chOff x="0" y="3615"/>
            <a:chExt cx="19200" cy="7491"/>
          </a:xfrm>
        </p:grpSpPr>
        <p:sp>
          <p:nvSpPr>
            <p:cNvPr id="12" name="矩形: 圆角 11"/>
            <p:cNvSpPr/>
            <p:nvPr/>
          </p:nvSpPr>
          <p:spPr>
            <a:xfrm>
              <a:off x="0" y="3993"/>
              <a:ext cx="19200" cy="281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zh-CN" altLang="en-US" kern="0">
                <a:solidFill>
                  <a:prstClr val="white"/>
                </a:solidFill>
                <a:latin typeface="等线" panose="02010600030101010101" charset="-122"/>
                <a:ea typeface="等线" panose="02010600030101010101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935" y="4746"/>
              <a:ext cx="13330" cy="13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报告完毕，恳请指导！</a:t>
              </a: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950" y="3615"/>
              <a:ext cx="9300" cy="722"/>
              <a:chOff x="4950" y="2848"/>
              <a:chExt cx="9300" cy="722"/>
            </a:xfrm>
          </p:grpSpPr>
          <p:sp>
            <p:nvSpPr>
              <p:cNvPr id="3" name="矩形: 圆顶角 35"/>
              <p:cNvSpPr/>
              <p:nvPr/>
            </p:nvSpPr>
            <p:spPr>
              <a:xfrm>
                <a:off x="4950" y="2848"/>
                <a:ext cx="9300" cy="722"/>
              </a:xfrm>
              <a:prstGeom prst="round2SameRect">
                <a:avLst>
                  <a:gd name="adj1" fmla="val 20045"/>
                  <a:gd name="adj2" fmla="val 9686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4972" y="2918"/>
                <a:ext cx="9277" cy="6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2022</a:t>
                </a:r>
                <a:r>
                  <a:rPr lang="zh-CN" altLang="en-US" sz="2000" b="1" dirty="0">
                    <a:gradFill>
                      <a:gsLst>
                        <a:gs pos="0">
                          <a:srgbClr val="012D86"/>
                        </a:gs>
                        <a:gs pos="100000">
                          <a:srgbClr val="0E2557"/>
                        </a:gs>
                      </a:gsLst>
                      <a:lin scaled="0"/>
                    </a:gra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年度四川大学华西医院纵向项目年度检查</a:t>
                </a:r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4972" y="7043"/>
              <a:ext cx="10466" cy="2255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名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称</a:t>
              </a:r>
              <a:r>
                <a:rPr lang="zh-CN" altLang="en-US" sz="2400" b="1" spc="300" dirty="0" smtClean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：*********机制研究（</a:t>
              </a:r>
              <a:r>
                <a:rPr lang="zh-CN" altLang="en-US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例）</a:t>
              </a:r>
            </a:p>
            <a:p>
              <a:pPr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项目负责人：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***</a:t>
              </a:r>
              <a:r>
                <a:rPr lang="zh-CN" altLang="en-US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/>
              </a:r>
              <a:br>
                <a:rPr lang="zh-CN" altLang="en-US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来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源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:  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***</a:t>
              </a:r>
              <a: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/>
              </a:r>
              <a:br>
                <a:rPr lang="en-US" altLang="zh-CN" sz="2400" b="1" spc="300" dirty="0">
                  <a:gradFill>
                    <a:gsLst>
                      <a:gs pos="0">
                        <a:srgbClr val="012D86"/>
                      </a:gs>
                      <a:gs pos="100000">
                        <a:srgbClr val="0E2557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endParaRPr lang="zh-CN" altLang="en-US" sz="2400" b="1" spc="300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2400" b="1" spc="300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321" y="9890"/>
              <a:ext cx="4844" cy="1216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〈</a:t>
              </a:r>
              <a:r>
                <a:rPr lang="zh-CN" altLang="en-US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科技部</a:t>
              </a:r>
              <a:r>
                <a:rPr lang="en-US" altLang="zh-CN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 </a:t>
              </a:r>
              <a:r>
                <a:rPr lang="zh-CN" altLang="en-US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计划科</a:t>
              </a:r>
              <a:r>
                <a:rPr lang="en-US" altLang="zh-CN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 </a:t>
              </a:r>
              <a:r>
                <a:rPr lang="zh-CN" altLang="en-US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制</a:t>
              </a:r>
              <a:r>
                <a:rPr lang="zh-CN" altLang="en-US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〉</a:t>
              </a:r>
            </a:p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2022</a:t>
              </a:r>
              <a:r>
                <a:rPr lang="zh-CN" altLang="en-US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年</a:t>
              </a:r>
              <a:r>
                <a:rPr lang="en-US" altLang="zh-CN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12</a:t>
              </a:r>
              <a:r>
                <a:rPr lang="zh-CN" altLang="en-US" sz="2200" b="1" dirty="0">
                  <a:solidFill>
                    <a:srgbClr val="002060"/>
                  </a:soli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月</a:t>
              </a:r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8c2ebf98-13b9-48de-8d03-381ecae77de0"/>
  <p:tag name="COMMONDATA" val="eyJoZGlkIjoiZjI1ZDgzNjczYTMxZGI5NTAzYmFmNjlmMTI1ZmE4Nm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66db5a3-d98d-44f9-8572-346a5612a6a7}"/>
  <p:tag name="TABLE_ENDDRAG_ORIGIN_RECT" val="888*380"/>
  <p:tag name="TABLE_ENDDRAG_RECT" val="36*78*888*380"/>
  <p:tag name="TABLE_SKINIDX" val="1"/>
  <p:tag name="TABLE_COLORIDX" val="h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325</Words>
  <Application>Microsoft Office PowerPoint</Application>
  <PresentationFormat>宽屏</PresentationFormat>
  <Paragraphs>67</Paragraphs>
  <Slides>17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7" baseType="lpstr">
      <vt:lpstr>等线</vt:lpstr>
      <vt:lpstr>PMingLiU</vt:lpstr>
      <vt:lpstr>华文楷体</vt:lpstr>
      <vt:lpstr>Calibri</vt:lpstr>
      <vt:lpstr>Calibri Light</vt:lpstr>
      <vt:lpstr>等线 Light</vt:lpstr>
      <vt:lpstr>Arial</vt:lpstr>
      <vt:lpstr>微软雅黑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User</dc:creator>
  <cp:lastModifiedBy>华西医院</cp:lastModifiedBy>
  <cp:revision>982</cp:revision>
  <dcterms:created xsi:type="dcterms:W3CDTF">2021-10-18T05:47:00Z</dcterms:created>
  <dcterms:modified xsi:type="dcterms:W3CDTF">2022-11-10T00:06:04Z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8E4ADE756A0B47C78744CDE17E664486</vt:lpwstr>
  </property>
  <property fmtid="{D5CDD505-2E9C-101B-9397-08002B2CF9AE}" pid="3" name="KSOProductBuildVer">
    <vt:lpwstr>2052-11.1.0.12763</vt:lpwstr>
  </property>
</Properties>
</file>