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8" r:id="rId2"/>
    <p:sldId id="276" r:id="rId3"/>
    <p:sldId id="256" r:id="rId4"/>
    <p:sldId id="257" r:id="rId5"/>
    <p:sldId id="259" r:id="rId6"/>
    <p:sldId id="263" r:id="rId7"/>
    <p:sldId id="260" r:id="rId8"/>
    <p:sldId id="264" r:id="rId9"/>
    <p:sldId id="261" r:id="rId10"/>
    <p:sldId id="262" r:id="rId11"/>
    <p:sldId id="267" r:id="rId12"/>
    <p:sldId id="266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488" autoAdjust="0"/>
  </p:normalViewPr>
  <p:slideViewPr>
    <p:cSldViewPr snapToGrid="0">
      <p:cViewPr varScale="1">
        <p:scale>
          <a:sx n="102" d="100"/>
          <a:sy n="102" d="100"/>
        </p:scale>
        <p:origin x="91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C06550-D6E2-49BF-9517-A55F3FD8032C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4A876-B038-41E0-8FBD-416BAC0017A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点击审核医嘱后，该费用会自动结算在科研经费里面，并打印收费导诊单，且收费员为科研记帐，收费类型为科研记帐； </a:t>
            </a:r>
            <a:endParaRPr lang="en-US" altLang="zh-CN" dirty="0" smtClean="0"/>
          </a:p>
          <a:p>
            <a:r>
              <a:rPr lang="zh-CN" altLang="en-US" dirty="0" smtClean="0"/>
              <a:t>患者信息在医嘱审核后后会自动被录入到该科研项目组里面；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B4A876-B038-41E0-8FBD-416BAC0017AF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B4A876-B038-41E0-8FBD-416BAC0017AF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E42F1-63E5-4CDE-806B-AA72A9ABC139}" type="datetimeFigureOut">
              <a:rPr lang="zh-CN" altLang="en-US" smtClean="0"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CCB5C-0F2B-464D-95F9-A34A33A2AE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89694" y="2278250"/>
            <a:ext cx="6199323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微软雅黑" panose="020B0503020204020204" charset="-122"/>
                <a:ea typeface="微软雅黑" panose="020B0503020204020204" charset="-122"/>
              </a:rPr>
              <a:t>科研经费管理系统流程说明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捕获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528695" y="153670"/>
            <a:ext cx="5367020" cy="65500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94007"/>
            <a:ext cx="6719455" cy="609600"/>
          </a:xfrm>
        </p:spPr>
        <p:txBody>
          <a:bodyPr>
            <a:normAutofit/>
          </a:bodyPr>
          <a:lstStyle/>
          <a:p>
            <a:pPr algn="l"/>
            <a:r>
              <a:rPr lang="zh-CN" altLang="en-US" sz="2800" b="1" dirty="0" smtClean="0"/>
              <a:t>临床研究管理部</a:t>
            </a:r>
            <a:r>
              <a:rPr lang="en-US" altLang="zh-CN" sz="2800" b="1" dirty="0" smtClean="0"/>
              <a:t>---</a:t>
            </a:r>
            <a:r>
              <a:rPr lang="zh-CN" altLang="en-US" sz="2800" b="1" dirty="0" smtClean="0"/>
              <a:t>科研项目立项功能</a:t>
            </a:r>
            <a:endParaRPr lang="zh-CN" altLang="en-US" sz="2800" b="1" dirty="0"/>
          </a:p>
        </p:txBody>
      </p:sp>
      <p:sp>
        <p:nvSpPr>
          <p:cNvPr id="8" name="副标题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9709"/>
            <a:ext cx="11069595" cy="4934639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55295" y="3129598"/>
            <a:ext cx="11042073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 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项目录入：录入项目编号回车即可自动录入项目的名称、日期、归属、合同总金额、项目状态等基本信息；</a:t>
            </a:r>
            <a:endParaRPr lang="en-US" altLang="zh-CN" sz="24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 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医嘱维护： 选择“医嘱项维护”，进入该界面进行维护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PI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可开具医嘱权限；</a:t>
            </a:r>
            <a:endParaRPr lang="en-US" altLang="zh-CN" sz="24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 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项目立项：项目信息录入完，选择“立项”，完成项目立项； 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611088"/>
            <a:ext cx="11153775" cy="54292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72479"/>
            <a:ext cx="765492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临床研究管理部</a:t>
            </a:r>
            <a:r>
              <a:rPr lang="en-US" altLang="zh-CN" sz="2800" b="1" dirty="0" smtClean="0"/>
              <a:t>—</a:t>
            </a:r>
            <a:r>
              <a:rPr lang="zh-CN" altLang="en-US" sz="2800" b="1" dirty="0" smtClean="0"/>
              <a:t>可开具科研医嘱权限录入界面</a:t>
            </a:r>
            <a:endParaRPr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-1" y="6071116"/>
            <a:ext cx="11153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搜寻</a:t>
            </a:r>
            <a:r>
              <a:rPr lang="en-US" altLang="zh-CN" dirty="0" smtClean="0">
                <a:solidFill>
                  <a:srgbClr val="FF0000"/>
                </a:solidFill>
              </a:rPr>
              <a:t>PI</a:t>
            </a:r>
            <a:r>
              <a:rPr lang="zh-CN" altLang="en-US" dirty="0" smtClean="0">
                <a:solidFill>
                  <a:srgbClr val="FF0000"/>
                </a:solidFill>
              </a:rPr>
              <a:t>可开具的医嘱，点击增加然后再点击保存即可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  </a:t>
            </a:r>
            <a:r>
              <a:rPr lang="zh-CN" altLang="en-US" dirty="0" smtClean="0">
                <a:solidFill>
                  <a:srgbClr val="FF0000"/>
                </a:solidFill>
              </a:rPr>
              <a:t>  </a:t>
            </a:r>
            <a:r>
              <a:rPr lang="zh-CN" altLang="en-US" b="1" dirty="0" smtClean="0">
                <a:solidFill>
                  <a:srgbClr val="FF0000"/>
                </a:solidFill>
              </a:rPr>
              <a:t>注</a:t>
            </a:r>
            <a:r>
              <a:rPr lang="en-US" altLang="zh-CN" b="1" dirty="0" smtClean="0">
                <a:solidFill>
                  <a:srgbClr val="FF0000"/>
                </a:solidFill>
              </a:rPr>
              <a:t>*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zh-CN" altLang="en-US" dirty="0" smtClean="0">
                <a:solidFill>
                  <a:srgbClr val="FF0000"/>
                </a:solidFill>
              </a:rPr>
              <a:t>目前只能够开具检查检验医嘱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en-US" dirty="0" smtClean="0">
                <a:solidFill>
                  <a:srgbClr val="FF0000"/>
                </a:solidFill>
              </a:rPr>
              <a:t>药品类医嘱暂时没有与药房系统进行对接</a:t>
            </a:r>
            <a:r>
              <a:rPr lang="en-US" altLang="zh-CN" dirty="0" smtClean="0">
                <a:solidFill>
                  <a:srgbClr val="FF0000"/>
                </a:solidFill>
              </a:rPr>
              <a:t>;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123"/>
            <a:ext cx="11590538" cy="505690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5713975"/>
            <a:ext cx="11416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选择查询科研查询界面，在列表中选择项目后点击“项目修改”对项目信息状态进行项目的信息维护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6255" y="49515"/>
            <a:ext cx="6927272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临床研究管理部</a:t>
            </a:r>
            <a:r>
              <a:rPr lang="en-US" altLang="zh-CN" sz="2800" b="1" dirty="0"/>
              <a:t>---</a:t>
            </a:r>
            <a:r>
              <a:rPr lang="zh-CN" altLang="en-US" sz="2800" b="1" dirty="0"/>
              <a:t>科研项目维护功能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9" y="645214"/>
            <a:ext cx="10096500" cy="47148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114300"/>
            <a:ext cx="7577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财务、临床研究管理部</a:t>
            </a:r>
            <a:r>
              <a:rPr lang="en-US" altLang="zh-CN" sz="2800" b="1" dirty="0" smtClean="0"/>
              <a:t>--</a:t>
            </a:r>
            <a:r>
              <a:rPr lang="zh-CN" altLang="en-US" sz="2800" b="1" dirty="0" smtClean="0"/>
              <a:t>查询录入到账金额</a:t>
            </a:r>
            <a:endParaRPr lang="zh-CN" altLang="en-US" sz="28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5429339"/>
            <a:ext cx="1000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选择项目点击到账查询，可查询项目的到账经费的明细；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*注</a:t>
            </a:r>
            <a:r>
              <a:rPr lang="zh-CN" altLang="en-US" sz="2400" dirty="0" smtClean="0">
                <a:solidFill>
                  <a:srgbClr val="FF0000"/>
                </a:solidFill>
              </a:rPr>
              <a:t>：仅有财务部有权限录入项目的经费数额，其他部门仅能够查询到账明细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187"/>
            <a:ext cx="11175617" cy="516300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-110837" y="-78478"/>
            <a:ext cx="9587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医生站</a:t>
            </a:r>
            <a:r>
              <a:rPr lang="en-US" altLang="zh-CN" sz="2800" b="1" dirty="0" smtClean="0"/>
              <a:t>—</a:t>
            </a:r>
            <a:r>
              <a:rPr lang="zh-CN" altLang="en-US" sz="2800" b="1" dirty="0" smtClean="0"/>
              <a:t>医生录入科研医嘱</a:t>
            </a:r>
            <a:endParaRPr lang="zh-CN" altLang="en-US" sz="28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-110837" y="5546192"/>
            <a:ext cx="11845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医生开具科研医嘱须满足项目的状态为立项状态，有科研费费用到账则两个条件才能够进行开具医嘱；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</a:rPr>
              <a:t>开具科研医嘱需要先将业务类型切换为科研基金，可开具在项目立项维护好的医嘱，录入未维护的医嘱将无法</a:t>
            </a:r>
            <a:r>
              <a:rPr lang="zh-CN" altLang="en-US" dirty="0" smtClean="0">
                <a:solidFill>
                  <a:srgbClr val="FF0000"/>
                </a:solidFill>
              </a:rPr>
              <a:t>通过</a:t>
            </a:r>
            <a:r>
              <a:rPr lang="zh-CN" altLang="en-US" dirty="0">
                <a:solidFill>
                  <a:srgbClr val="FF0000"/>
                </a:solidFill>
              </a:rPr>
              <a:t>医嘱</a:t>
            </a:r>
            <a:r>
              <a:rPr lang="zh-CN" altLang="en-US" dirty="0" smtClean="0">
                <a:solidFill>
                  <a:srgbClr val="FF0000"/>
                </a:solidFill>
              </a:rPr>
              <a:t>审核</a:t>
            </a:r>
            <a:r>
              <a:rPr lang="zh-CN" altLang="en-US" dirty="0" smtClean="0">
                <a:solidFill>
                  <a:srgbClr val="FF0000"/>
                </a:solidFill>
              </a:rPr>
              <a:t>；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</a:rPr>
              <a:t>若</a:t>
            </a:r>
            <a:r>
              <a:rPr lang="en-US" altLang="zh-CN" dirty="0" smtClean="0">
                <a:solidFill>
                  <a:srgbClr val="FF0000"/>
                </a:solidFill>
              </a:rPr>
              <a:t>PI</a:t>
            </a:r>
            <a:r>
              <a:rPr lang="zh-CN" altLang="en-US" dirty="0" smtClean="0">
                <a:solidFill>
                  <a:srgbClr val="FF0000"/>
                </a:solidFill>
              </a:rPr>
              <a:t>有多个医嘱的情况下，需在科研列表中选择对应的项目进行开具（科研列表从左到右显示项目号、名称、余额）；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86" y="523220"/>
            <a:ext cx="10372725" cy="51625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0"/>
            <a:ext cx="70787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医生站</a:t>
            </a:r>
            <a:r>
              <a:rPr lang="en-US" altLang="zh-CN" sz="2800" b="1" dirty="0" smtClean="0"/>
              <a:t>—</a:t>
            </a:r>
            <a:r>
              <a:rPr lang="zh-CN" altLang="en-US" sz="2800" b="1" dirty="0" smtClean="0"/>
              <a:t>添加项目的参与人员</a:t>
            </a:r>
            <a:endParaRPr lang="zh-CN" altLang="en-US" sz="28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189186" y="5885824"/>
            <a:ext cx="10799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在‘添加项目参与者’中，搜寻用户点击增加然后勾上‘是否联系人’，最后选择保存完成参与人员添加。 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en-US" dirty="0" smtClean="0">
                <a:solidFill>
                  <a:srgbClr val="FF0000"/>
                </a:solidFill>
              </a:rPr>
              <a:t>*成功添加的项目人员可开具和该项目负责人同样的科研医嘱、可查询自己入组的科研病人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361" y="461665"/>
            <a:ext cx="10067925" cy="56959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0"/>
            <a:ext cx="70787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医生站</a:t>
            </a:r>
            <a:r>
              <a:rPr lang="en-US" altLang="zh-CN" sz="2800" b="1" dirty="0" smtClean="0"/>
              <a:t>—</a:t>
            </a:r>
            <a:r>
              <a:rPr lang="zh-CN" altLang="en-US" sz="2800" b="1" dirty="0" smtClean="0"/>
              <a:t>患者入组科研项目信息</a:t>
            </a:r>
            <a:endParaRPr lang="zh-CN" altLang="en-US" sz="28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0" y="6096060"/>
            <a:ext cx="10310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可根据日期、登记号来查询个项目中有哪些患者入组记录；可查询患者基本信息，和医嘱使用金额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8497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结算科</a:t>
            </a:r>
            <a:r>
              <a:rPr lang="en-US" altLang="zh-CN" sz="2800" b="1" dirty="0" smtClean="0"/>
              <a:t>—</a:t>
            </a:r>
            <a:r>
              <a:rPr lang="zh-CN" altLang="en-US" sz="2800" b="1" dirty="0" smtClean="0"/>
              <a:t>科研报表</a:t>
            </a:r>
            <a:endParaRPr lang="zh-CN" altLang="en-US" sz="2800" b="1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3220"/>
            <a:ext cx="12088678" cy="545574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0" y="6132848"/>
            <a:ext cx="12088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项目中开具的费用会记录在项目的中，以图中报表形式展示，点击合同单位名称会进入二级菜单，可查询项目医嘱开具明细：患者姓名，费用，医嘱开具时间，费用类型。     *此报表与日结算报表数据同步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7394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财务</a:t>
            </a:r>
            <a:r>
              <a:rPr lang="en-US" altLang="zh-CN" sz="2800" b="1" dirty="0" smtClean="0"/>
              <a:t>–</a:t>
            </a:r>
            <a:r>
              <a:rPr lang="zh-CN" altLang="en-US" sz="2800" b="1" dirty="0" smtClean="0"/>
              <a:t> 门诊收费员退费流程</a:t>
            </a:r>
            <a:endParaRPr lang="zh-CN" altLang="en-US" sz="2800" b="1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23" y="634398"/>
            <a:ext cx="8620125" cy="25622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0" y="3436883"/>
            <a:ext cx="9628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科研</a:t>
            </a:r>
            <a:r>
              <a:rPr lang="zh-CN" altLang="en-US" dirty="0">
                <a:solidFill>
                  <a:srgbClr val="FF0000"/>
                </a:solidFill>
              </a:rPr>
              <a:t>退</a:t>
            </a:r>
            <a:r>
              <a:rPr lang="zh-CN" altLang="en-US" dirty="0" smtClean="0">
                <a:solidFill>
                  <a:srgbClr val="FF0000"/>
                </a:solidFill>
              </a:rPr>
              <a:t>费会以安全组功能模块加给对应的收费员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en-US" dirty="0" smtClean="0">
                <a:solidFill>
                  <a:srgbClr val="FF0000"/>
                </a:solidFill>
              </a:rPr>
              <a:t>收费员根据退费的导诊单选择对应的费用点退费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en-US" dirty="0" smtClean="0">
                <a:solidFill>
                  <a:srgbClr val="FF0000"/>
                </a:solidFill>
              </a:rPr>
              <a:t>进入弹框选择红冲即可退费</a:t>
            </a:r>
            <a:r>
              <a:rPr lang="en-US" altLang="zh-CN" dirty="0" smtClean="0">
                <a:solidFill>
                  <a:srgbClr val="FF0000"/>
                </a:solidFill>
              </a:rPr>
              <a:t>.</a:t>
            </a:r>
            <a:r>
              <a:rPr lang="zh-CN" altLang="en-US" dirty="0" smtClean="0">
                <a:solidFill>
                  <a:srgbClr val="FF0000"/>
                </a:solidFill>
              </a:rPr>
              <a:t> 退掉的费用直接转回经费池</a:t>
            </a:r>
            <a:r>
              <a:rPr lang="en-US" altLang="zh-CN" dirty="0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4640" y="272415"/>
            <a:ext cx="11412220" cy="719455"/>
          </a:xfrm>
        </p:spPr>
        <p:txBody>
          <a:bodyPr/>
          <a:lstStyle/>
          <a:p>
            <a:pPr algn="ctr"/>
            <a:r>
              <a:rPr lang="zh-CN" altLang="en-US" b="1" dirty="0" smtClean="0"/>
              <a:t>流程注意事项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4466" y="1174696"/>
            <a:ext cx="11298265" cy="5009128"/>
          </a:xfrm>
        </p:spPr>
        <p:txBody>
          <a:bodyPr>
            <a:normAutofit fontScale="90000"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录医嘱的时候请</a:t>
            </a:r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不要把普通医嘱和科研医嘱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开到一起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可能会导致医嘱的审核的失败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由于审核的时候是自动扣取科研经费卡的费用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在点击审核的时候系统在后台调取的接口很多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需</a:t>
            </a:r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较长的系统响应时间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,20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秒左右的等待时间属于正常情况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;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en-US" altLang="zh-CN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医生开错或是开重科研医嘱的情况下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需要在</a:t>
            </a:r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线下填写退费申请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才能够完成到结算科找对应的收费员进行退费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*已执行的医嘱需要撤销执行才能够进行退费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科研患者在门诊安全组中开具的</a:t>
            </a:r>
            <a:r>
              <a:rPr lang="zh-CN" altLang="en-US" b="1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检验医嘱</a:t>
            </a:r>
            <a:r>
              <a:rPr lang="en-US" altLang="zh-CN" dirty="0" smtClean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切勿在住院安全组中去打印条码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如果按照这种流程打印条码计费会导致双重计费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;</a:t>
            </a:r>
            <a:endParaRPr lang="en-US" altLang="zh-CN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en-US" altLang="zh-CN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1220,&quot;width&quot;:892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742</Words>
  <Application>Microsoft Office PowerPoint</Application>
  <PresentationFormat>宽屏</PresentationFormat>
  <Paragraphs>33</Paragraphs>
  <Slides>12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8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临床研究管理部---科研项目立项功能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流程注意事项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clouddai</dc:creator>
  <cp:lastModifiedBy>1050B</cp:lastModifiedBy>
  <cp:revision>54</cp:revision>
  <dcterms:created xsi:type="dcterms:W3CDTF">2020-05-26T06:32:00Z</dcterms:created>
  <dcterms:modified xsi:type="dcterms:W3CDTF">2021-04-29T01:47:20Z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